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1" r:id="rId3"/>
    <p:sldId id="363" r:id="rId4"/>
    <p:sldId id="371" r:id="rId5"/>
    <p:sldId id="465" r:id="rId6"/>
    <p:sldId id="466" r:id="rId7"/>
    <p:sldId id="467" r:id="rId8"/>
    <p:sldId id="468" r:id="rId9"/>
    <p:sldId id="474" r:id="rId10"/>
    <p:sldId id="473" r:id="rId11"/>
    <p:sldId id="475" r:id="rId12"/>
    <p:sldId id="476" r:id="rId13"/>
    <p:sldId id="472" r:id="rId14"/>
    <p:sldId id="437" r:id="rId15"/>
  </p:sldIdLst>
  <p:sldSz cx="9144000" cy="6858000" type="screen4x3"/>
  <p:notesSz cx="6807200" cy="99393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CBCC2"/>
    <a:srgbClr val="DEF1F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498" autoAdjust="0"/>
  </p:normalViewPr>
  <p:slideViewPr>
    <p:cSldViewPr>
      <p:cViewPr varScale="1">
        <p:scale>
          <a:sx n="83" d="100"/>
          <a:sy n="83" d="100"/>
        </p:scale>
        <p:origin x="11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8DD9BB-682A-4D67-8620-9F3D9A4EC773}" type="datetimeFigureOut">
              <a:rPr lang="cs-CZ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9C1B57-86E3-4ACD-A735-B97FB34A7B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280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E886ACD-EF55-4599-BFA0-BF3625FB5DD7}" type="datetimeFigureOut">
              <a:rPr lang="cs-CZ"/>
              <a:pPr>
                <a:defRPr/>
              </a:pPr>
              <a:t>10.12.2014</a:t>
            </a:fld>
            <a:endParaRPr lang="cs-CZ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1E500A8-E60A-408B-94AE-6C9CF0C81C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817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CB48B-10E9-42D3-8CAA-2A180FF0D6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C32F-12B8-4AD8-9785-9EE848B966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A484-3B58-493C-BC67-1F953B0F56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1B29-D87C-4E52-87F3-0CAE501D8C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0104-B0E3-41F2-B903-C44758F4C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1DA04-9FA8-4804-8B44-23D8862A1C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0AFB5-F779-4406-B2D4-CA899F3D81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6DCE-170B-48C3-814B-A461A2FC2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19D1-2EB5-4882-810F-B5EFD8976E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AE9EA-E3F5-4064-91E7-9434B82FE2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ACE68-EBAE-441F-A6F4-76B7E54641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8AD76-0025-4D07-A929-94A47B097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1F4E9-EADF-4105-BC7E-88731551BA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5DA5DD0-5323-4A35-89CC-BFB70CCAE9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055" name="Obrázek 1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9700" y="6092825"/>
            <a:ext cx="3630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424862" cy="1873250"/>
          </a:xfrm>
        </p:spPr>
        <p:txBody>
          <a:bodyPr/>
          <a:lstStyle/>
          <a:p>
            <a:pPr eaLnBrk="1" hangingPunct="1"/>
            <a:r>
              <a:rPr lang="cs-CZ" sz="3600" b="1" dirty="0" smtClean="0"/>
              <a:t>Valná hromada DSO Tišnovsko</a:t>
            </a:r>
            <a:endParaRPr lang="cs-CZ" sz="36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84888" y="4797425"/>
            <a:ext cx="2808287" cy="719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Tišnov</a:t>
            </a:r>
          </a:p>
          <a:p>
            <a:pPr eaLnBrk="1" hangingPunct="1">
              <a:lnSpc>
                <a:spcPct val="90000"/>
              </a:lnSpc>
            </a:pPr>
            <a:r>
              <a:rPr lang="cs-CZ" sz="2000" dirty="0" smtClean="0"/>
              <a:t>10. prosince 2014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684053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 </a:t>
            </a:r>
            <a:r>
              <a:rPr lang="cs-CZ" sz="2400" b="1"/>
              <a:t>PROJEKT</a:t>
            </a:r>
          </a:p>
          <a:p>
            <a:pPr algn="ctr">
              <a:spcBef>
                <a:spcPct val="50000"/>
              </a:spcBef>
            </a:pPr>
            <a:r>
              <a:rPr lang="cs-CZ" sz="2400" b="1"/>
              <a:t>„PODPORA MEZIOBECNÍ SPOLUPRÁCE“</a:t>
            </a:r>
          </a:p>
          <a:p>
            <a:pPr algn="ctr">
              <a:spcBef>
                <a:spcPct val="50000"/>
              </a:spcBef>
            </a:pPr>
            <a:r>
              <a:rPr lang="cs-CZ" b="1"/>
              <a:t>(CZ.1.04/4.1.00/B8.00001)</a:t>
            </a:r>
          </a:p>
        </p:txBody>
      </p:sp>
      <p:pic>
        <p:nvPicPr>
          <p:cNvPr id="3077" name="Obrázek 4" descr="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9253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Servis </a:t>
            </a:r>
            <a:r>
              <a:rPr lang="cs-CZ" sz="3200" b="1" dirty="0">
                <a:solidFill>
                  <a:schemeClr val="accent2"/>
                </a:solidFill>
              </a:rPr>
              <a:t>samosprávám</a:t>
            </a:r>
            <a:endParaRPr lang="cs-CZ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57238" y="699151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Projekty v rámci JMK</a:t>
            </a:r>
          </a:p>
          <a:p>
            <a:r>
              <a:rPr lang="cs-CZ" dirty="0" smtClean="0"/>
              <a:t>	</a:t>
            </a:r>
            <a:r>
              <a:rPr lang="cs-CZ" sz="1200" dirty="0" smtClean="0"/>
              <a:t>k</a:t>
            </a:r>
            <a:r>
              <a:rPr lang="cs-CZ" sz="1200" dirty="0"/>
              <a:t> 28.11.2014 bylo celkem zasláno 572 </a:t>
            </a:r>
            <a:r>
              <a:rPr lang="cs-CZ" sz="1200" dirty="0" smtClean="0"/>
              <a:t>karet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092280" y="321905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libri,Bold"/>
              </a:rPr>
              <a:t>Co nás čeká ?</a:t>
            </a:r>
            <a:endParaRPr lang="cs-CZ" dirty="0"/>
          </a:p>
        </p:txBody>
      </p:sp>
      <p:pic>
        <p:nvPicPr>
          <p:cNvPr id="6" name="Obrázek 5" descr="D:\2014\mapy\ra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30395"/>
            <a:ext cx="5873591" cy="4470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3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9253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Servis </a:t>
            </a:r>
            <a:r>
              <a:rPr lang="cs-CZ" sz="3200" b="1" dirty="0">
                <a:solidFill>
                  <a:schemeClr val="accent2"/>
                </a:solidFill>
              </a:rPr>
              <a:t>samosprávám</a:t>
            </a:r>
            <a:endParaRPr lang="cs-CZ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57238" y="699151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Projekty v rámci ORP Tišnov</a:t>
            </a:r>
          </a:p>
          <a:p>
            <a:r>
              <a:rPr lang="cs-CZ" dirty="0" smtClean="0"/>
              <a:t>	</a:t>
            </a:r>
            <a:r>
              <a:rPr lang="cs-CZ" sz="1200" dirty="0" smtClean="0"/>
              <a:t>k</a:t>
            </a:r>
            <a:r>
              <a:rPr lang="cs-CZ" sz="1200" dirty="0"/>
              <a:t> 28.11.2014 </a:t>
            </a:r>
            <a:r>
              <a:rPr lang="cs-CZ" sz="1200" dirty="0" smtClean="0"/>
              <a:t>byly </a:t>
            </a:r>
            <a:r>
              <a:rPr lang="cs-CZ" sz="1200" dirty="0"/>
              <a:t>celkem </a:t>
            </a:r>
            <a:r>
              <a:rPr lang="cs-CZ" sz="1200" dirty="0" smtClean="0"/>
              <a:t>zaslány 4 karty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092280" y="321905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libri,Bold"/>
              </a:rPr>
              <a:t>Co nás čeká ?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575071"/>
            <a:ext cx="5400600" cy="41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9253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Servis </a:t>
            </a:r>
            <a:r>
              <a:rPr lang="cs-CZ" sz="3200" b="1" dirty="0">
                <a:solidFill>
                  <a:schemeClr val="accent2"/>
                </a:solidFill>
              </a:rPr>
              <a:t>samosprávám</a:t>
            </a:r>
            <a:endParaRPr lang="cs-CZ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67544" y="119675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Poskytnutí grantu pro oblast kultury, sportu, školství a volnočasových aktivit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 smtClean="0"/>
              <a:t>zajištění finančních prostředků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vyhlášení výzvy – obce, mikroregiony ???</a:t>
            </a:r>
          </a:p>
          <a:p>
            <a:r>
              <a:rPr lang="cs-CZ" dirty="0" smtClean="0"/>
              <a:t>	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092280" y="321905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libri,Bold"/>
              </a:rPr>
              <a:t>Co nás čeká ?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67544" y="278092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Příjem žádostí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 smtClean="0"/>
              <a:t>preferovat akce s širším rozsahem v území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smtClean="0"/>
              <a:t>prezentace </a:t>
            </a:r>
            <a:r>
              <a:rPr lang="cs-CZ" dirty="0" smtClean="0"/>
              <a:t>akce na společném kulturním webu (DSO , </a:t>
            </a:r>
            <a:r>
              <a:rPr lang="cs-CZ" dirty="0" err="1" smtClean="0"/>
              <a:t>Měks</a:t>
            </a:r>
            <a:r>
              <a:rPr lang="cs-CZ" dirty="0" smtClean="0"/>
              <a:t>, ???)</a:t>
            </a: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cs-CZ" dirty="0" smtClean="0"/>
              <a:t>umožnit podání žádosti i nečlenům DSO Tišnovsko ?</a:t>
            </a:r>
          </a:p>
          <a:p>
            <a:r>
              <a:rPr lang="cs-CZ" dirty="0" smtClean="0"/>
              <a:t>	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9253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Servis </a:t>
            </a:r>
            <a:r>
              <a:rPr lang="cs-CZ" sz="3200" b="1" dirty="0">
                <a:solidFill>
                  <a:schemeClr val="accent2"/>
                </a:solidFill>
              </a:rPr>
              <a:t>samosprávám</a:t>
            </a:r>
            <a:endParaRPr lang="cs-CZ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32086" y="1940824"/>
            <a:ext cx="3231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algn="ctr"/>
            <a:r>
              <a:rPr lang="cs-CZ" dirty="0">
                <a:latin typeface="Calibri" panose="020F0502020204030204" pitchFamily="34" charset="0"/>
              </a:rPr>
              <a:t>Na základě probíhající analýzy ve školním a předškolním vzdělávání se Dobrovolný</a:t>
            </a:r>
          </a:p>
          <a:p>
            <a:pPr algn="ctr"/>
            <a:r>
              <a:rPr lang="cs-CZ" dirty="0">
                <a:latin typeface="Calibri" panose="020F0502020204030204" pitchFamily="34" charset="0"/>
              </a:rPr>
              <a:t>svazek obcí Tišnovsko rozhodnul podpořit aktivitu obcí a stát se zřizovatelem mateřské</a:t>
            </a:r>
          </a:p>
          <a:p>
            <a:pPr algn="ctr"/>
            <a:r>
              <a:rPr lang="cs-CZ" dirty="0">
                <a:latin typeface="Calibri" panose="020F0502020204030204" pitchFamily="34" charset="0"/>
              </a:rPr>
              <a:t>školy pro tuto oblast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092280" y="321905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libri,Bold"/>
              </a:rPr>
              <a:t>Co nás čeká 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99592" y="1042780"/>
            <a:ext cx="245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Svazková školka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094828"/>
            <a:ext cx="4751070" cy="45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749925"/>
          </a:xfrm>
        </p:spPr>
        <p:txBody>
          <a:bodyPr/>
          <a:lstStyle/>
          <a:p>
            <a:pPr algn="ctr">
              <a:buFontTx/>
              <a:buNone/>
            </a:pPr>
            <a:endParaRPr lang="cs-CZ" sz="3600" b="1" dirty="0" smtClean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endParaRPr lang="cs-CZ" sz="3600" b="1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dirty="0" smtClean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612"/>
            <a:ext cx="5083835" cy="35770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313" y="4973089"/>
            <a:ext cx="2810500" cy="8779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78969" y="3812460"/>
            <a:ext cx="28082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000" kern="0" dirty="0" smtClean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725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/>
          <a:lstStyle/>
          <a:p>
            <a:r>
              <a:rPr lang="cs-CZ" sz="4000" b="1" smtClean="0">
                <a:solidFill>
                  <a:schemeClr val="accent2"/>
                </a:solidFill>
              </a:rPr>
              <a:t>Cíl a aktivity projektu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Cíl projektu: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400" b="1" dirty="0" smtClean="0"/>
              <a:t>navazování a prohlubování </a:t>
            </a:r>
            <a:r>
              <a:rPr lang="cs-CZ" altLang="cs-CZ" sz="2400" b="1" dirty="0" err="1" smtClean="0"/>
              <a:t>meziobecní</a:t>
            </a:r>
            <a:r>
              <a:rPr lang="cs-CZ" altLang="cs-CZ" sz="2400" b="1" dirty="0" smtClean="0"/>
              <a:t> spolupráce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1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 smtClean="0"/>
              <a:t>Hlavní aktivity projektu: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400" b="1" dirty="0" smtClean="0"/>
              <a:t>zpracování rozvojové strategie SO ORP Tišnov zaměřené na možnosti </a:t>
            </a:r>
            <a:r>
              <a:rPr lang="cs-CZ" altLang="cs-CZ" sz="2400" b="1" dirty="0" err="1" smtClean="0"/>
              <a:t>meziobecní</a:t>
            </a:r>
            <a:r>
              <a:rPr lang="cs-CZ" altLang="cs-CZ" sz="2400" b="1" dirty="0" smtClean="0"/>
              <a:t> spolupráce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400" b="1" dirty="0" smtClean="0"/>
              <a:t>společná setkání představitelů obcí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1800" dirty="0" smtClean="0"/>
              <a:t>shromáždění zástupců obcí na území ORP Tišnov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1600" dirty="0" smtClean="0"/>
              <a:t>červen 2014 (volitelné téma, představení výsledku analýz, připomínky starostů)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1600" dirty="0" smtClean="0"/>
              <a:t>březen/duben 2015 (představení, projednání a připomínky k rozvojové strategii ORP, projednání podoby </a:t>
            </a:r>
            <a:r>
              <a:rPr lang="cs-CZ" altLang="cs-CZ" sz="1600" dirty="0" err="1" smtClean="0"/>
              <a:t>meziobecní</a:t>
            </a:r>
            <a:r>
              <a:rPr lang="cs-CZ" altLang="cs-CZ" sz="1600" dirty="0" smtClean="0"/>
              <a:t> spolupráce v rámci ORP)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cs-CZ" altLang="cs-CZ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2400" b="1" dirty="0" smtClean="0"/>
              <a:t>Dokument ve finální části</a:t>
            </a:r>
          </a:p>
          <a:p>
            <a:pPr marL="342900" lvl="2" indent="-3429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1600" dirty="0" smtClean="0"/>
              <a:t>řeší oblasti školství, sociálních služeb, odpadového hospodářství a místních komunikací a cyklostezek. </a:t>
            </a:r>
          </a:p>
          <a:p>
            <a:pPr marL="342900" lvl="2" indent="-3429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cs-CZ" altLang="cs-CZ" sz="1600" dirty="0" smtClean="0"/>
              <a:t>služby </a:t>
            </a:r>
            <a:r>
              <a:rPr lang="cs-CZ" altLang="cs-CZ" sz="1600" dirty="0"/>
              <a:t>pro obce v území </a:t>
            </a:r>
            <a:r>
              <a:rPr lang="cs-CZ" altLang="cs-CZ" sz="1600" dirty="0" smtClean="0"/>
              <a:t>ORP Tišnov</a:t>
            </a:r>
            <a:endParaRPr lang="cs-CZ" altLang="cs-CZ" sz="2400" b="1" dirty="0" smtClean="0"/>
          </a:p>
        </p:txBody>
      </p:sp>
      <p:pic>
        <p:nvPicPr>
          <p:cNvPr id="4" name="Obrázek 4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4042792" cy="4857403"/>
          </a:xfrm>
        </p:spPr>
        <p:txBody>
          <a:bodyPr/>
          <a:lstStyle/>
          <a:p>
            <a:pPr>
              <a:buFontTx/>
              <a:buNone/>
              <a:defRPr/>
            </a:pPr>
            <a:endParaRPr lang="cs-CZ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cs-CZ" sz="1800" dirty="0" smtClean="0"/>
              <a:t>KOORDINÁTOR  MOS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sz="1800" dirty="0" smtClean="0"/>
              <a:t>Radomír Pavlíček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800" dirty="0" smtClean="0"/>
              <a:t>MOTIVUJÍCÍ  STAROSTOVÉ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sz="1800" dirty="0"/>
              <a:t>Ing. Tomáš </a:t>
            </a:r>
            <a:r>
              <a:rPr lang="cs-CZ" sz="1800" dirty="0" err="1" smtClean="0"/>
              <a:t>Komprs</a:t>
            </a:r>
            <a:endParaRPr lang="cs-CZ" sz="18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cs-CZ" sz="1800" dirty="0"/>
              <a:t>Petr </a:t>
            </a:r>
            <a:r>
              <a:rPr lang="cs-CZ" sz="1800" dirty="0" err="1"/>
              <a:t>Grunwald</a:t>
            </a:r>
            <a:endParaRPr lang="cs-CZ" sz="18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cs-CZ" sz="1800" dirty="0" smtClean="0"/>
              <a:t>ASISTENTKA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cs-CZ" sz="1800" dirty="0"/>
              <a:t>PhDr. Miriam Jedličková</a:t>
            </a:r>
            <a:endParaRPr lang="cs-CZ" sz="18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829835" y="2348880"/>
            <a:ext cx="51845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dirty="0"/>
              <a:t> </a:t>
            </a:r>
            <a:r>
              <a:rPr lang="cs-CZ" dirty="0" smtClean="0"/>
              <a:t>    ANALYTICI 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ŠKOLSTVÍ A PŘEDŠKOLNÍ VZDĚLÁVÁNÍ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Michaela Suchomelová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ODPADOVÉ HOSPODÁŘSTVÍ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Ing. Bc. Jana Přikrylová Ph.D.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SOCIÁLNÍ ŠLUŽBY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Petra </a:t>
            </a:r>
            <a:r>
              <a:rPr lang="cs-CZ" dirty="0" smtClean="0"/>
              <a:t>Zbořilová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VOLITELNÉ TÉMA –  </a:t>
            </a:r>
            <a:r>
              <a:rPr lang="cs-CZ" dirty="0"/>
              <a:t>MÍSTNÍ KOMUNIKACE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smtClean="0"/>
              <a:t>Ing</a:t>
            </a:r>
            <a:r>
              <a:rPr lang="cs-CZ" dirty="0"/>
              <a:t>. Kateřina </a:t>
            </a:r>
            <a:r>
              <a:rPr lang="cs-CZ" dirty="0" err="1"/>
              <a:t>Gryndlerová</a:t>
            </a:r>
            <a:endParaRPr lang="cs-CZ" dirty="0"/>
          </a:p>
          <a:p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cs-CZ" sz="3600" b="1" dirty="0">
                <a:solidFill>
                  <a:schemeClr val="accent2"/>
                </a:solidFill>
              </a:rPr>
              <a:t>PROJEKTOVÝ TÝM</a:t>
            </a:r>
          </a:p>
        </p:txBody>
      </p:sp>
      <p:pic>
        <p:nvPicPr>
          <p:cNvPr id="5" name="Obrázek 4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Výstupy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849317" cy="4828944"/>
          </a:xfrm>
          <a:prstGeom prst="rect">
            <a:avLst/>
          </a:prstGeom>
        </p:spPr>
      </p:pic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Servis </a:t>
            </a:r>
            <a:r>
              <a:rPr lang="cs-CZ" sz="3200" b="1" dirty="0">
                <a:solidFill>
                  <a:schemeClr val="accent2"/>
                </a:solidFill>
              </a:rPr>
              <a:t>samosprávám</a:t>
            </a:r>
            <a:endParaRPr lang="cs-CZ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251520" y="119675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Na území ORP Tišnov je 59 obcí, z nichž většina má neuvolněného starostu. </a:t>
            </a:r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Starostové malých obcí musí zajišťovat shodné úkony jako uvolnění starostové větších obcí, rozdíl </a:t>
            </a:r>
            <a:r>
              <a:rPr lang="cs-CZ" dirty="0"/>
              <a:t>je pouze v objemu zpracovávané agendy. Neuvolnění starostové, kteří mají vlastní zaměstnání, se </a:t>
            </a:r>
            <a:r>
              <a:rPr lang="cs-CZ" dirty="0" smtClean="0"/>
              <a:t>potýkají s </a:t>
            </a:r>
            <a:r>
              <a:rPr lang="cs-CZ" dirty="0"/>
              <a:t>problémem časové náročnosti zpracování administrativy týkající se chodu obce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Oblastí, ve které mají obce ORP Tišnov značné rezervy, je </a:t>
            </a:r>
            <a:r>
              <a:rPr lang="cs-CZ" dirty="0" smtClean="0"/>
              <a:t>především čerpání </a:t>
            </a:r>
            <a:r>
              <a:rPr lang="cs-CZ" dirty="0"/>
              <a:t>evropských dotací. Důvodů pro toto </a:t>
            </a:r>
            <a:r>
              <a:rPr lang="cs-CZ" dirty="0" smtClean="0"/>
              <a:t>nedostatečné čerpání </a:t>
            </a:r>
            <a:r>
              <a:rPr lang="cs-CZ" dirty="0"/>
              <a:t>je několik. </a:t>
            </a:r>
            <a:endParaRPr lang="cs-CZ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smtClean="0"/>
              <a:t>složitá </a:t>
            </a:r>
            <a:r>
              <a:rPr lang="cs-CZ" dirty="0"/>
              <a:t>a náročná </a:t>
            </a:r>
            <a:r>
              <a:rPr lang="cs-CZ" dirty="0" smtClean="0"/>
              <a:t>administrativa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vysoké riziko plynoucím ze špatné administrace projektů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značně složité a </a:t>
            </a:r>
            <a:r>
              <a:rPr lang="cs-CZ" dirty="0" smtClean="0"/>
              <a:t>obsáhlé technické </a:t>
            </a:r>
            <a:r>
              <a:rPr lang="cs-CZ" dirty="0"/>
              <a:t>manuály pro jednotlivé dotační oblasti </a:t>
            </a:r>
            <a:endParaRPr lang="cs-CZ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smtClean="0"/>
              <a:t>časté změny pravidel</a:t>
            </a:r>
            <a:r>
              <a:rPr lang="cs-CZ" dirty="0"/>
              <a:t>, které je nutné </a:t>
            </a:r>
            <a:r>
              <a:rPr lang="cs-CZ" dirty="0" smtClean="0"/>
              <a:t>sledovat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smtClean="0"/>
              <a:t>nedostačující </a:t>
            </a:r>
            <a:r>
              <a:rPr lang="cs-CZ" dirty="0"/>
              <a:t>znalosti starostů v </a:t>
            </a:r>
            <a:r>
              <a:rPr lang="cs-CZ" dirty="0" smtClean="0"/>
              <a:t>oblasti veřejných </a:t>
            </a:r>
            <a:r>
              <a:rPr lang="cs-CZ" dirty="0"/>
              <a:t>zakázek</a:t>
            </a:r>
          </a:p>
        </p:txBody>
      </p:sp>
    </p:spTree>
    <p:extLst>
      <p:ext uri="{BB962C8B-B14F-4D97-AF65-F5344CB8AC3E}">
        <p14:creationId xmlns:p14="http://schemas.microsoft.com/office/powerpoint/2010/main" val="29224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Servis </a:t>
            </a:r>
            <a:r>
              <a:rPr lang="cs-CZ" sz="3200" b="1" dirty="0">
                <a:solidFill>
                  <a:schemeClr val="accent2"/>
                </a:solidFill>
              </a:rPr>
              <a:t>samosprávám</a:t>
            </a:r>
            <a:endParaRPr lang="cs-CZ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251520" y="1052736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Jedním z možných řešení je vytvoření poradenského centra, které bude-li </a:t>
            </a:r>
            <a:r>
              <a:rPr lang="cs-CZ" sz="2000" dirty="0" smtClean="0"/>
              <a:t>obsazeno </a:t>
            </a:r>
            <a:r>
              <a:rPr lang="cs-CZ" sz="2000" dirty="0"/>
              <a:t>kvalitními a </a:t>
            </a:r>
            <a:r>
              <a:rPr lang="cs-CZ" sz="2000" dirty="0" smtClean="0"/>
              <a:t>schopnými pracovníky</a:t>
            </a:r>
            <a:r>
              <a:rPr lang="cs-CZ" sz="2000" dirty="0"/>
              <a:t>, může do značné míry snížit administrativní zatížení </a:t>
            </a:r>
            <a:r>
              <a:rPr lang="cs-CZ" sz="2000" dirty="0" smtClean="0"/>
              <a:t>starostů.</a:t>
            </a:r>
            <a:r>
              <a:rPr lang="cs-CZ" sz="2000" dirty="0"/>
              <a:t> Zajištění takovéto agendy by bylo </a:t>
            </a:r>
            <a:r>
              <a:rPr lang="cs-CZ" sz="2000" dirty="0" smtClean="0"/>
              <a:t>možno dvěma způsoby :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2391907"/>
            <a:ext cx="84969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700" b="1" dirty="0">
                <a:solidFill>
                  <a:srgbClr val="FF0000"/>
                </a:solidFill>
              </a:rPr>
              <a:t>zřízením příslušného útvaru ( regionální rozvoj ) pod </a:t>
            </a:r>
            <a:r>
              <a:rPr lang="cs-CZ" sz="1700" b="1" dirty="0" smtClean="0">
                <a:solidFill>
                  <a:srgbClr val="FF0000"/>
                </a:solidFill>
              </a:rPr>
              <a:t>záštitou města Tišnov</a:t>
            </a:r>
          </a:p>
          <a:p>
            <a:r>
              <a:rPr lang="cs-CZ" sz="1600" dirty="0"/>
              <a:t>(</a:t>
            </a:r>
            <a:r>
              <a:rPr lang="cs-CZ" sz="1600" dirty="0" smtClean="0"/>
              <a:t> </a:t>
            </a:r>
            <a:r>
              <a:rPr lang="cs-CZ" sz="1600" dirty="0"/>
              <a:t>v tomto případě jde pouze o dobrou vůli zástupců Tišnova uvolňovat tyto pracovníky i na práci </a:t>
            </a:r>
            <a:r>
              <a:rPr lang="cs-CZ" sz="1600" dirty="0" smtClean="0"/>
              <a:t>pro obce </a:t>
            </a:r>
            <a:r>
              <a:rPr lang="cs-CZ" sz="1600" dirty="0"/>
              <a:t>obvodu ORP Tišnov. Město totiž nemá zákonnou povinnost koordinace regionálního </a:t>
            </a:r>
            <a:r>
              <a:rPr lang="cs-CZ" sz="1600" dirty="0" smtClean="0"/>
              <a:t>rozvoje).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251520" y="3485385"/>
            <a:ext cx="84969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700" b="1" dirty="0">
                <a:solidFill>
                  <a:srgbClr val="FF0000"/>
                </a:solidFill>
              </a:rPr>
              <a:t>zřízením poradenského </a:t>
            </a:r>
            <a:r>
              <a:rPr lang="cs-CZ" sz="1700" b="1" dirty="0" smtClean="0">
                <a:solidFill>
                  <a:srgbClr val="FF0000"/>
                </a:solidFill>
              </a:rPr>
              <a:t>centra pod hlavičkou </a:t>
            </a:r>
            <a:r>
              <a:rPr lang="cs-CZ" sz="1700" b="1" dirty="0">
                <a:solidFill>
                  <a:srgbClr val="FF0000"/>
                </a:solidFill>
              </a:rPr>
              <a:t>DSO </a:t>
            </a:r>
            <a:r>
              <a:rPr lang="cs-CZ" sz="1700" b="1" dirty="0" smtClean="0">
                <a:solidFill>
                  <a:srgbClr val="FF0000"/>
                </a:solidFill>
              </a:rPr>
              <a:t>Tišnovsko</a:t>
            </a:r>
          </a:p>
          <a:p>
            <a:r>
              <a:rPr lang="cs-CZ" sz="1600" dirty="0" smtClean="0"/>
              <a:t>( tento svazek již sdružuje větší část obcí </a:t>
            </a:r>
            <a:r>
              <a:rPr lang="cs-CZ" sz="1600" dirty="0"/>
              <a:t>ORP </a:t>
            </a:r>
            <a:r>
              <a:rPr lang="cs-CZ" sz="1600" dirty="0" smtClean="0"/>
              <a:t>Tišnov,</a:t>
            </a:r>
          </a:p>
          <a:p>
            <a:r>
              <a:rPr lang="cs-CZ" sz="1600" dirty="0" smtClean="0"/>
              <a:t>využití </a:t>
            </a:r>
            <a:r>
              <a:rPr lang="cs-CZ" sz="1600" dirty="0"/>
              <a:t>příkladů dobré praxe a informací od ostatních </a:t>
            </a:r>
            <a:endParaRPr lang="cs-CZ" sz="1600" dirty="0" smtClean="0"/>
          </a:p>
          <a:p>
            <a:r>
              <a:rPr lang="cs-CZ" sz="1600" dirty="0" smtClean="0"/>
              <a:t>již fungujících </a:t>
            </a:r>
            <a:r>
              <a:rPr lang="cs-CZ" sz="1600" dirty="0"/>
              <a:t>center v ostatních regionech ČR ( Pacov, </a:t>
            </a:r>
            <a:endParaRPr lang="cs-CZ" sz="1600" dirty="0" smtClean="0"/>
          </a:p>
          <a:p>
            <a:r>
              <a:rPr lang="cs-CZ" sz="1600" dirty="0" smtClean="0"/>
              <a:t>Telč </a:t>
            </a:r>
            <a:r>
              <a:rPr lang="cs-CZ" sz="1600" dirty="0"/>
              <a:t>…)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11864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Servis </a:t>
            </a:r>
            <a:r>
              <a:rPr lang="cs-CZ" sz="3200" b="1" dirty="0">
                <a:solidFill>
                  <a:schemeClr val="accent2"/>
                </a:solidFill>
              </a:rPr>
              <a:t>samosprávám</a:t>
            </a:r>
            <a:endParaRPr lang="cs-CZ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395536" y="2285000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podpora vytvoření </a:t>
            </a:r>
            <a:r>
              <a:rPr lang="cs-CZ" dirty="0" smtClean="0"/>
              <a:t>struktur, </a:t>
            </a:r>
            <a:r>
              <a:rPr lang="cs-CZ" dirty="0"/>
              <a:t>které budou dlouhodobě reprezentovat rozvoj daného </a:t>
            </a:r>
            <a:r>
              <a:rPr lang="cs-CZ" dirty="0" smtClean="0"/>
              <a:t>území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strategický </a:t>
            </a:r>
            <a:r>
              <a:rPr lang="cs-CZ" dirty="0"/>
              <a:t>a systémový přístup ke koordinaci veřejných služeb v území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vytvoření </a:t>
            </a:r>
            <a:r>
              <a:rPr lang="cs-CZ" dirty="0"/>
              <a:t>nezpochybnitelného partnera pro stát, orgány státu v území a kraje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zpracované </a:t>
            </a:r>
            <a:r>
              <a:rPr lang="cs-CZ" dirty="0"/>
              <a:t>rozvojové dokumenty za území – základ pro čerpání finančních prostředků jak z národních, </a:t>
            </a:r>
            <a:r>
              <a:rPr lang="cs-CZ" dirty="0" smtClean="0"/>
              <a:t>tak z evropských zdrojů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zvýšení </a:t>
            </a:r>
            <a:r>
              <a:rPr lang="cs-CZ" dirty="0"/>
              <a:t>prestiže města Tišnova jako funkčního centra malého okresu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47259" y="151488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,Bold"/>
              </a:rPr>
              <a:t>Dlouhodobé přínosy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3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Servis </a:t>
            </a:r>
            <a:r>
              <a:rPr lang="cs-CZ" sz="3200" b="1" dirty="0">
                <a:solidFill>
                  <a:schemeClr val="accent2"/>
                </a:solidFill>
              </a:rPr>
              <a:t>samosprávám</a:t>
            </a:r>
            <a:endParaRPr lang="cs-CZ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25504" y="824478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libri,Bold"/>
              </a:rPr>
              <a:t>Financování centra</a:t>
            </a:r>
            <a:endParaRPr lang="cs-CZ" dirty="0"/>
          </a:p>
        </p:txBody>
      </p:sp>
      <p:sp>
        <p:nvSpPr>
          <p:cNvPr id="2" name="Ovál 1"/>
          <p:cNvSpPr/>
          <p:nvPr/>
        </p:nvSpPr>
        <p:spPr>
          <a:xfrm>
            <a:off x="3616642" y="2924944"/>
            <a:ext cx="1746448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DSO</a:t>
            </a:r>
            <a:endParaRPr lang="cs-CZ" sz="3600" dirty="0"/>
          </a:p>
        </p:txBody>
      </p:sp>
      <p:sp>
        <p:nvSpPr>
          <p:cNvPr id="7" name="Ovál 6"/>
          <p:cNvSpPr/>
          <p:nvPr/>
        </p:nvSpPr>
        <p:spPr>
          <a:xfrm>
            <a:off x="525504" y="1340768"/>
            <a:ext cx="1746448" cy="8640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Příspěvek obcí</a:t>
            </a:r>
            <a:endParaRPr lang="cs-CZ" sz="1600" dirty="0"/>
          </a:p>
        </p:txBody>
      </p:sp>
      <p:sp>
        <p:nvSpPr>
          <p:cNvPr id="9" name="Ovál 8"/>
          <p:cNvSpPr/>
          <p:nvPr/>
        </p:nvSpPr>
        <p:spPr>
          <a:xfrm>
            <a:off x="2494746" y="1340768"/>
            <a:ext cx="1746448" cy="8640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Dotace, granty</a:t>
            </a:r>
            <a:endParaRPr lang="cs-CZ" sz="1600" dirty="0"/>
          </a:p>
        </p:txBody>
      </p:sp>
      <p:sp>
        <p:nvSpPr>
          <p:cNvPr id="10" name="Ovál 9"/>
          <p:cNvSpPr/>
          <p:nvPr/>
        </p:nvSpPr>
        <p:spPr>
          <a:xfrm>
            <a:off x="4463988" y="1340768"/>
            <a:ext cx="1746448" cy="8640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Platba za úkony</a:t>
            </a:r>
            <a:endParaRPr lang="cs-CZ" sz="1600" dirty="0"/>
          </a:p>
        </p:txBody>
      </p:sp>
      <p:sp>
        <p:nvSpPr>
          <p:cNvPr id="11" name="Ovál 10"/>
          <p:cNvSpPr/>
          <p:nvPr/>
        </p:nvSpPr>
        <p:spPr>
          <a:xfrm>
            <a:off x="6516216" y="1340768"/>
            <a:ext cx="1746448" cy="86409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Jiné zdroje</a:t>
            </a:r>
            <a:endParaRPr lang="cs-CZ" sz="1600" dirty="0"/>
          </a:p>
        </p:txBody>
      </p:sp>
      <p:sp>
        <p:nvSpPr>
          <p:cNvPr id="12" name="Ovál 11"/>
          <p:cNvSpPr/>
          <p:nvPr/>
        </p:nvSpPr>
        <p:spPr>
          <a:xfrm>
            <a:off x="3616642" y="4293195"/>
            <a:ext cx="1746448" cy="86409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  <a:alpha val="4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Servisní skupina</a:t>
            </a:r>
            <a:endParaRPr lang="cs-CZ" sz="2000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835696" y="2348880"/>
            <a:ext cx="1656184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516640" y="2348880"/>
            <a:ext cx="623312" cy="431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4661694" y="2306766"/>
            <a:ext cx="558378" cy="474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5363090" y="2306766"/>
            <a:ext cx="1801198" cy="690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548173" y="2308342"/>
            <a:ext cx="1153790" cy="1192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 21"/>
          <p:cNvSpPr/>
          <p:nvPr/>
        </p:nvSpPr>
        <p:spPr>
          <a:xfrm>
            <a:off x="6844981" y="3717032"/>
            <a:ext cx="1183403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Člen DSO</a:t>
            </a:r>
            <a:endParaRPr lang="cs-CZ" sz="1600" dirty="0"/>
          </a:p>
        </p:txBody>
      </p:sp>
      <p:sp>
        <p:nvSpPr>
          <p:cNvPr id="23" name="Ovál 22"/>
          <p:cNvSpPr/>
          <p:nvPr/>
        </p:nvSpPr>
        <p:spPr>
          <a:xfrm>
            <a:off x="6844981" y="3084695"/>
            <a:ext cx="1183403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nečlen DSO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77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79253"/>
            <a:ext cx="8964612" cy="720725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Servis </a:t>
            </a:r>
            <a:r>
              <a:rPr lang="cs-CZ" sz="3200" b="1" dirty="0">
                <a:solidFill>
                  <a:schemeClr val="accent2"/>
                </a:solidFill>
              </a:rPr>
              <a:t>samosprávám</a:t>
            </a:r>
            <a:endParaRPr lang="cs-CZ" sz="3200" b="1" dirty="0" smtClean="0">
              <a:solidFill>
                <a:schemeClr val="accent2"/>
              </a:solidFill>
            </a:endParaRPr>
          </a:p>
        </p:txBody>
      </p:sp>
      <p:pic>
        <p:nvPicPr>
          <p:cNvPr id="8" name="Obrázek 7" descr="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33256"/>
            <a:ext cx="2286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57238" y="699151"/>
            <a:ext cx="820891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Příprava na programové období 2014 -2020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Získání informací o záměrech obcí v území ORP Tišnov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smtClean="0"/>
              <a:t>Kraje jsou </a:t>
            </a:r>
            <a:r>
              <a:rPr lang="cs-CZ" dirty="0"/>
              <a:t>pověřeny ze strany MMR zpracováním Regionálního akčního plánu (</a:t>
            </a:r>
            <a:r>
              <a:rPr lang="cs-CZ" dirty="0" smtClean="0"/>
              <a:t>RAP)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smtClean="0"/>
              <a:t>ORP </a:t>
            </a:r>
            <a:r>
              <a:rPr lang="cs-CZ" dirty="0"/>
              <a:t>nemají zákonem svěřenou koordinační úlohu vůči samosprávám; od ORP nelze získat reálné podklady o připravovaných projektech za celé správní </a:t>
            </a:r>
            <a:r>
              <a:rPr lang="cs-CZ" dirty="0" smtClean="0"/>
              <a:t>území, je </a:t>
            </a:r>
            <a:r>
              <a:rPr lang="cs-CZ" dirty="0"/>
              <a:t>potřeba získat informace o připravovaných projektech také ta menší obce v území </a:t>
            </a:r>
            <a:r>
              <a:rPr lang="cs-CZ" dirty="0" smtClean="0"/>
              <a:t>JMK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smtClean="0"/>
              <a:t>z </a:t>
            </a:r>
            <a:r>
              <a:rPr lang="cs-CZ" dirty="0"/>
              <a:t>pohledu JMK </a:t>
            </a:r>
            <a:r>
              <a:rPr lang="cs-CZ" dirty="0" smtClean="0"/>
              <a:t>je MOS </a:t>
            </a:r>
            <a:r>
              <a:rPr lang="cs-CZ" dirty="0"/>
              <a:t>nejvhodnějším partnerem v území pro spolupráci při přípravě území JMK na nadcházející programové období; disponuje největším množstvím informací z území, možnost koordinace přípravy na programové období 2014-2020 v území</a:t>
            </a:r>
          </a:p>
          <a:p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Sběr dat – karty projektů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altLang="cs-CZ" dirty="0"/>
              <a:t>průběžná aktualizace odevzdaných karet projektů, možnost doplňovat další projekty, zpřesňovat informace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092280" y="321905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Calibri,Bold"/>
              </a:rPr>
              <a:t>Co nás čeká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6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OS_sablona_prezentace-V2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PMOS_sablona_prezentace-V2</Template>
  <TotalTime>5905</TotalTime>
  <Words>720</Words>
  <Application>Microsoft Office PowerPoint</Application>
  <PresentationFormat>Předvádění na obrazovce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Calibri,Bold</vt:lpstr>
      <vt:lpstr>Wingdings</vt:lpstr>
      <vt:lpstr>PMOS_sablona_prezentace-V2</vt:lpstr>
      <vt:lpstr>Valná hromada DSO Tišnovsko</vt:lpstr>
      <vt:lpstr>Cíl a aktivity projektu</vt:lpstr>
      <vt:lpstr>PROJEKTOVÝ TÝM</vt:lpstr>
      <vt:lpstr>Výstupy</vt:lpstr>
      <vt:lpstr>Servis samosprávám</vt:lpstr>
      <vt:lpstr>Servis samosprávám</vt:lpstr>
      <vt:lpstr>Servis samosprávám</vt:lpstr>
      <vt:lpstr>Servis samosprávám</vt:lpstr>
      <vt:lpstr>Servis samosprávám</vt:lpstr>
      <vt:lpstr>Servis samosprávám</vt:lpstr>
      <vt:lpstr>Servis samosprávám</vt:lpstr>
      <vt:lpstr>Servis samosprávám</vt:lpstr>
      <vt:lpstr>Servis samosprávám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Starosta</cp:lastModifiedBy>
  <cp:revision>360</cp:revision>
  <dcterms:created xsi:type="dcterms:W3CDTF">2013-12-04T22:51:05Z</dcterms:created>
  <dcterms:modified xsi:type="dcterms:W3CDTF">2014-12-10T13:28:55Z</dcterms:modified>
</cp:coreProperties>
</file>